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3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«Теория и практика судебной риторики»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Целью </a:t>
            </a:r>
            <a:r>
              <a:rPr lang="ru-RU" sz="3600" dirty="0"/>
              <a:t>освоения дисциплины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«Теория и практика судебной риторики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является: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формирование личности судебного оратора, способного в условиях состязательного судебного процесса формулировать правовую позицию при помощи риторических аргументов.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1455" y="354198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135" y="5307957"/>
            <a:ext cx="1774698" cy="12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Задачи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дисциплины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«Теория и практика судебной риторики»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з</a:t>
            </a:r>
            <a:r>
              <a:rPr lang="ru-RU" dirty="0" smtClean="0"/>
              <a:t>накомство с теорией судебной риторики от античных времён до современности;</a:t>
            </a:r>
            <a:endParaRPr lang="ru-RU" dirty="0" smtClean="0"/>
          </a:p>
          <a:p>
            <a:pPr algn="just"/>
            <a:r>
              <a:rPr lang="ru-RU" dirty="0" smtClean="0"/>
              <a:t>овладение приёмами </a:t>
            </a:r>
            <a:r>
              <a:rPr lang="ru-RU" dirty="0" err="1" smtClean="0"/>
              <a:t>этоса</a:t>
            </a:r>
            <a:r>
              <a:rPr lang="ru-RU" dirty="0" smtClean="0"/>
              <a:t>, логоса и пафоса для правильного формирования образа честного, доброжелательного, скромного и предусмотрительного оратора;</a:t>
            </a:r>
            <a:endParaRPr lang="ru-RU" dirty="0" smtClean="0"/>
          </a:p>
          <a:p>
            <a:pPr algn="just"/>
            <a:r>
              <a:rPr lang="ru-RU" dirty="0"/>
              <a:t>з</a:t>
            </a:r>
            <a:r>
              <a:rPr lang="ru-RU" dirty="0" smtClean="0"/>
              <a:t>накомство с </a:t>
            </a:r>
            <a:r>
              <a:rPr lang="ru-RU" dirty="0" smtClean="0"/>
              <a:t>лучшими образцами судебной ораторской прозы, критический анализ  риторических текстов;</a:t>
            </a:r>
            <a:endParaRPr lang="ru-RU" dirty="0" smtClean="0"/>
          </a:p>
          <a:p>
            <a:pPr algn="just"/>
            <a:r>
              <a:rPr lang="ru-RU" dirty="0"/>
              <a:t>о</a:t>
            </a:r>
            <a:r>
              <a:rPr lang="ru-RU" dirty="0" smtClean="0"/>
              <a:t>своение </a:t>
            </a:r>
            <a:r>
              <a:rPr lang="ru-RU" dirty="0" smtClean="0"/>
              <a:t>правил изобретения, расположения, словесного оформления, подготовки и произнесения речи.</a:t>
            </a: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Для кого предназначена дисциплина?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28" y="1872001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Прокурорско-следственный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 </a:t>
            </a: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Следственно-судебный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 </a:t>
            </a:r>
          </a:p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40.03.01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Юриспруденция. Судебно-адвокатский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профиль </a:t>
            </a:r>
          </a:p>
          <a:p>
            <a:pPr marL="0" indent="0" algn="just">
              <a:buNone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изучается в ходе освоения дисциплины?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57304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развития </a:t>
            </a:r>
            <a:r>
              <a:rPr lang="ru-RU" dirty="0" smtClean="0"/>
              <a:t>риторической теории</a:t>
            </a:r>
            <a:endParaRPr lang="ru-RU" dirty="0" smtClean="0"/>
          </a:p>
          <a:p>
            <a:r>
              <a:rPr lang="ru-RU" dirty="0" smtClean="0"/>
              <a:t>Роль </a:t>
            </a:r>
            <a:r>
              <a:rPr lang="ru-RU" dirty="0" smtClean="0"/>
              <a:t>судебной риторики в формировании профессиональной личности </a:t>
            </a:r>
            <a:r>
              <a:rPr lang="ru-RU" dirty="0" smtClean="0"/>
              <a:t>юриста</a:t>
            </a:r>
          </a:p>
          <a:p>
            <a:r>
              <a:rPr lang="ru-RU" dirty="0" smtClean="0"/>
              <a:t>Классическая и современная ораторская проза</a:t>
            </a:r>
          </a:p>
          <a:p>
            <a:r>
              <a:rPr lang="ru-RU" dirty="0" smtClean="0"/>
              <a:t>Взаимоотношения оратора </a:t>
            </a:r>
            <a:r>
              <a:rPr lang="ru-RU" dirty="0"/>
              <a:t>и</a:t>
            </a:r>
            <a:r>
              <a:rPr lang="ru-RU" dirty="0" smtClean="0"/>
              <a:t> аудитории</a:t>
            </a:r>
            <a:endParaRPr lang="ru-RU" dirty="0" smtClean="0"/>
          </a:p>
          <a:p>
            <a:r>
              <a:rPr lang="ru-RU" dirty="0" smtClean="0"/>
              <a:t>Правила </a:t>
            </a:r>
            <a:r>
              <a:rPr lang="ru-RU" dirty="0" smtClean="0"/>
              <a:t>построения судебной речи (изобретение аргументов, </a:t>
            </a:r>
            <a:r>
              <a:rPr lang="ru-RU" dirty="0" smtClean="0"/>
              <a:t>к</a:t>
            </a:r>
            <a:r>
              <a:rPr lang="ru-RU" dirty="0" smtClean="0"/>
              <a:t>омпозиция, лексико-фразеологическое и стилистическое оформление, подготовка и произнесение речи)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633" y="1599082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Тематический план дисциплины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Теоретические основы изучения судебной риторики (от античности до современности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ритора – судебного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оратора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судебной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аргументации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построения судебной речи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Словесное оформление, подготовка и произнесение судебной речи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 будут проходить занятия?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Опросы на знание </a:t>
            </a:r>
            <a:r>
              <a:rPr lang="ru-RU" dirty="0" smtClean="0"/>
              <a:t>теории риторики;</a:t>
            </a:r>
            <a:endParaRPr lang="ru-RU" dirty="0" smtClean="0"/>
          </a:p>
          <a:p>
            <a:r>
              <a:rPr lang="ru-RU" dirty="0" smtClean="0"/>
              <a:t>Анализ и толкование </a:t>
            </a:r>
            <a:r>
              <a:rPr lang="ru-RU" dirty="0" smtClean="0"/>
              <a:t>ораторской прозы;</a:t>
            </a:r>
            <a:endParaRPr lang="ru-RU" dirty="0" smtClean="0"/>
          </a:p>
          <a:p>
            <a:r>
              <a:rPr lang="ru-RU" dirty="0" smtClean="0"/>
              <a:t>Выполнение заданий по </a:t>
            </a:r>
            <a:r>
              <a:rPr lang="ru-RU" dirty="0" smtClean="0"/>
              <a:t>изобретению аргументов;</a:t>
            </a:r>
            <a:endParaRPr lang="ru-RU" dirty="0" smtClean="0"/>
          </a:p>
          <a:p>
            <a:r>
              <a:rPr lang="ru-RU" dirty="0" smtClean="0"/>
              <a:t>Круглые столы об историко-культурных условиях формирования </a:t>
            </a:r>
            <a:r>
              <a:rPr lang="ru-RU" dirty="0" smtClean="0"/>
              <a:t>судебной риторики;</a:t>
            </a:r>
            <a:endParaRPr lang="ru-RU" dirty="0" smtClean="0"/>
          </a:p>
          <a:p>
            <a:r>
              <a:rPr lang="ru-RU" dirty="0" smtClean="0"/>
              <a:t>Изобретение и произнесение судебных</a:t>
            </a:r>
          </a:p>
          <a:p>
            <a:r>
              <a:rPr lang="ru-RU" dirty="0" smtClean="0"/>
              <a:t> речей;</a:t>
            </a:r>
          </a:p>
          <a:p>
            <a:r>
              <a:rPr lang="ru-RU" dirty="0" smtClean="0"/>
              <a:t>Конкурс судебных ораторов.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85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Значение дисциплины для дальнейшего обучения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Римское право;</a:t>
            </a:r>
            <a:endParaRPr lang="ru-RU" dirty="0"/>
          </a:p>
          <a:p>
            <a:pPr algn="just"/>
            <a:r>
              <a:rPr lang="ru-RU" dirty="0" smtClean="0"/>
              <a:t>Отечественные </a:t>
            </a:r>
            <a:r>
              <a:rPr lang="ru-RU" dirty="0" smtClean="0"/>
              <a:t>традиции судоговорения;</a:t>
            </a:r>
            <a:endParaRPr lang="ru-RU" dirty="0"/>
          </a:p>
          <a:p>
            <a:pPr algn="just"/>
            <a:r>
              <a:rPr lang="ru-RU" dirty="0" smtClean="0"/>
              <a:t>Уголовный </a:t>
            </a:r>
            <a:r>
              <a:rPr lang="ru-RU" dirty="0" smtClean="0"/>
              <a:t>процесс;</a:t>
            </a:r>
          </a:p>
          <a:p>
            <a:pPr algn="just"/>
            <a:r>
              <a:rPr lang="ru-RU" dirty="0" smtClean="0"/>
              <a:t>Гражданский процесс;</a:t>
            </a:r>
          </a:p>
          <a:p>
            <a:pPr algn="just"/>
            <a:r>
              <a:rPr lang="ru-RU" dirty="0" smtClean="0"/>
              <a:t>Теория доказательств.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Возможность </a:t>
            </a:r>
            <a:r>
              <a:rPr lang="ru-RU" dirty="0" smtClean="0"/>
              <a:t>успешно участвовать в состязательных судебных процессах;</a:t>
            </a:r>
            <a:endParaRPr lang="ru-RU" dirty="0" smtClean="0"/>
          </a:p>
          <a:p>
            <a:pPr algn="just"/>
            <a:r>
              <a:rPr lang="ru-RU" dirty="0">
                <a:solidFill>
                  <a:prstClr val="black"/>
                </a:solidFill>
              </a:rPr>
              <a:t>Возможность </a:t>
            </a:r>
            <a:r>
              <a:rPr lang="ru-RU" dirty="0" smtClean="0">
                <a:solidFill>
                  <a:prstClr val="black"/>
                </a:solidFill>
              </a:rPr>
              <a:t>по риторическим правилам формулировать правовую позицию в письменной и устной форме;</a:t>
            </a:r>
            <a:endParaRPr lang="ru-RU" dirty="0" smtClean="0">
              <a:solidFill>
                <a:prstClr val="black"/>
              </a:solidFill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Возможность </a:t>
            </a:r>
            <a:r>
              <a:rPr lang="ru-RU" dirty="0" smtClean="0">
                <a:solidFill>
                  <a:prstClr val="black"/>
                </a:solidFill>
              </a:rPr>
              <a:t>преподавать судебную риторику в юридических колледжах</a:t>
            </a:r>
            <a:r>
              <a:rPr lang="ru-RU" smtClean="0">
                <a:solidFill>
                  <a:prstClr val="black"/>
                </a:solidFill>
              </a:rPr>
              <a:t>, вузах и </a:t>
            </a:r>
            <a:r>
              <a:rPr lang="ru-RU" dirty="0" smtClean="0">
                <a:solidFill>
                  <a:prstClr val="black"/>
                </a:solidFill>
              </a:rPr>
              <a:t>на юридических факультетах университетов.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dirty="0" smtClean="0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350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Целью освоения дисциплины «Теория и практика судебной риторики» является:</vt:lpstr>
      <vt:lpstr>Задачи дисциплины  «Теория и практика судебной риторики»: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ВЕРА</cp:lastModifiedBy>
  <cp:revision>151</cp:revision>
  <dcterms:created xsi:type="dcterms:W3CDTF">2020-12-02T14:35:45Z</dcterms:created>
  <dcterms:modified xsi:type="dcterms:W3CDTF">2022-02-08T08:30:09Z</dcterms:modified>
</cp:coreProperties>
</file>